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6" r:id="rId1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73" d="100"/>
          <a:sy n="73" d="100"/>
        </p:scale>
        <p:origin x="-201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notesMaster" Target="notesMasters/notesMaster1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457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3B0F4E84-7ADF-47F9-8D2F-439E5A646B4B}" type="datetimeFigureOut">
              <a:rPr lang="en-GB"/>
              <a:pPr>
                <a:defRPr/>
              </a:pPr>
              <a:t>10/29/13</a:t>
            </a:fld>
            <a:endParaRPr lang="en-GB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458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 smtClean="0"/>
              <a:t>Click to edit Master text styles</a:t>
            </a:r>
          </a:p>
          <a:p>
            <a:pPr lvl="1"/>
            <a:r>
              <a:rPr lang="en-GB" noProof="0" smtClean="0"/>
              <a:t>Second level</a:t>
            </a:r>
          </a:p>
          <a:p>
            <a:pPr lvl="2"/>
            <a:r>
              <a:rPr lang="en-GB" noProof="0" smtClean="0"/>
              <a:t>Third level</a:t>
            </a:r>
          </a:p>
          <a:p>
            <a:pPr lvl="3"/>
            <a:r>
              <a:rPr lang="en-GB" noProof="0" smtClean="0"/>
              <a:t>Fourth level</a:t>
            </a:r>
          </a:p>
          <a:p>
            <a:pPr lvl="4"/>
            <a:r>
              <a:rPr lang="en-GB" noProof="0" smtClean="0"/>
              <a:t>Fifth level</a:t>
            </a:r>
          </a:p>
        </p:txBody>
      </p:sp>
      <p:sp>
        <p:nvSpPr>
          <p:cNvPr id="2458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458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pitchFamily="34" charset="0"/>
              </a:defRPr>
            </a:lvl1pPr>
          </a:lstStyle>
          <a:p>
            <a:pPr>
              <a:defRPr/>
            </a:pPr>
            <a:fld id="{F239D65F-2CE3-4BCF-B72A-AC88431CCFFD}" type="slidenum">
              <a:rPr lang="en-GB"/>
              <a:pPr>
                <a:defRPr/>
              </a:pPr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417149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379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584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5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55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GB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FF61A2-65B3-444B-8517-DCFB4AA97A11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9513FD-E528-4B87-AE46-1A5F4C7F2F7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25CDE-42FA-4909-AD0C-A676BC32B284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C53CE6-B19E-44BD-99CC-2005CA872C9E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3DB48D-E8F4-42C3-BEAD-8957662F931E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34655C-8217-4B77-8369-8A8298607F1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7F4607-20FE-4004-9FC6-5BECB917D01A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7D9ABC9-36B6-4287-B626-0A32652C5A1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4E2D3A-9667-4637-B27E-AF3D86C0AB68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E205CE-E213-415B-9237-532FA33262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13021B-AA30-4D84-A5A6-51593C86A622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6052BA-1BF1-4953-AC7B-A42E3B7939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C7596C-8622-438A-9946-95D041F9EDD2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F3C972-201F-4CB7-8832-AB9E9AAE872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2DBEA-4BC1-4E42-8D13-F95E413698C7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BA3464-E325-44C9-804C-3AF9B294FDF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67E90-967B-4C68-99FE-297821D44C91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DBA57B-1F0B-43B0-B4DD-DEF459FC4D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1A05ED-6855-404F-96F4-87C5C6B4DD85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79E2D8-7F39-4BE0-987B-FA782BD7D5A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865CF-C16C-48BE-9D3C-E4650EE9519F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66DFA-3EA4-48E2-AA65-FB270544A5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title style</a:t>
            </a:r>
            <a:endParaRPr lang="en-US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5E558C1F-5FF8-4814-AAFB-C7D526DD0B39}" type="datetimeFigureOut">
              <a:rPr lang="en-US"/>
              <a:pPr>
                <a:defRPr/>
              </a:pPr>
              <a:t>10/29/13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05E1943-FA93-4379-8EF4-1040F379B99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58" r:id="rId2"/>
    <p:sldLayoutId id="2147483657" r:id="rId3"/>
    <p:sldLayoutId id="2147483656" r:id="rId4"/>
    <p:sldLayoutId id="2147483655" r:id="rId5"/>
    <p:sldLayoutId id="2147483654" r:id="rId6"/>
    <p:sldLayoutId id="2147483653" r:id="rId7"/>
    <p:sldLayoutId id="2147483652" r:id="rId8"/>
    <p:sldLayoutId id="2147483651" r:id="rId9"/>
    <p:sldLayoutId id="2147483650" r:id="rId10"/>
    <p:sldLayoutId id="2147483649" r:id="rId11"/>
  </p:sldLayoutIdLst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Relationship Id="rId6" Type="http://schemas.openxmlformats.org/officeDocument/2006/relationships/image" Target="../media/image11.jpeg"/><Relationship Id="rId7" Type="http://schemas.openxmlformats.org/officeDocument/2006/relationships/image" Target="../media/image12.jpeg"/><Relationship Id="rId8" Type="http://schemas.openxmlformats.org/officeDocument/2006/relationships/image" Target="../media/image13.gif"/><Relationship Id="rId9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89063" y="1947863"/>
            <a:ext cx="2730500" cy="234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34010" r="27773"/>
          <a:stretch>
            <a:fillRect/>
          </a:stretch>
        </p:blipFill>
        <p:spPr bwMode="auto">
          <a:xfrm>
            <a:off x="5616575" y="2451100"/>
            <a:ext cx="2446338" cy="3598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rcRect l="17300" t="7040" r="16219" b="22934"/>
          <a:stretch>
            <a:fillRect/>
          </a:stretch>
        </p:blipFill>
        <p:spPr bwMode="auto">
          <a:xfrm>
            <a:off x="5616575" y="720725"/>
            <a:ext cx="2446338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Title 1"/>
          <p:cNvSpPr>
            <a:spLocks noGrp="1"/>
          </p:cNvSpPr>
          <p:nvPr>
            <p:ph type="title"/>
          </p:nvPr>
        </p:nvSpPr>
        <p:spPr>
          <a:xfrm>
            <a:off x="325438" y="55563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Results</a:t>
            </a:r>
          </a:p>
        </p:txBody>
      </p:sp>
      <p:pic>
        <p:nvPicPr>
          <p:cNvPr id="32770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25438" y="954088"/>
            <a:ext cx="4597400" cy="276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1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87338" y="3949700"/>
            <a:ext cx="358775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772" name="Picture 7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194300" y="3949700"/>
            <a:ext cx="3587750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3" name="TextBox 5"/>
          <p:cNvSpPr txBox="1">
            <a:spLocks noChangeArrowheads="1"/>
          </p:cNvSpPr>
          <p:nvPr/>
        </p:nvSpPr>
        <p:spPr bwMode="auto">
          <a:xfrm>
            <a:off x="1081088" y="1674813"/>
            <a:ext cx="2746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32774" name="TextBox 6"/>
          <p:cNvSpPr txBox="1">
            <a:spLocks noChangeArrowheads="1"/>
          </p:cNvSpPr>
          <p:nvPr/>
        </p:nvSpPr>
        <p:spPr bwMode="auto">
          <a:xfrm>
            <a:off x="1747838" y="1462088"/>
            <a:ext cx="274637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32775" name="TextBox 7"/>
          <p:cNvSpPr txBox="1">
            <a:spLocks noChangeArrowheads="1"/>
          </p:cNvSpPr>
          <p:nvPr/>
        </p:nvSpPr>
        <p:spPr bwMode="auto">
          <a:xfrm>
            <a:off x="2406650" y="1285875"/>
            <a:ext cx="274638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32776" name="TextBox 8"/>
          <p:cNvSpPr txBox="1">
            <a:spLocks noChangeArrowheads="1"/>
          </p:cNvSpPr>
          <p:nvPr/>
        </p:nvSpPr>
        <p:spPr bwMode="auto">
          <a:xfrm>
            <a:off x="3076575" y="1906588"/>
            <a:ext cx="274638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sp>
        <p:nvSpPr>
          <p:cNvPr id="32777" name="TextBox 9"/>
          <p:cNvSpPr txBox="1">
            <a:spLocks noChangeArrowheads="1"/>
          </p:cNvSpPr>
          <p:nvPr/>
        </p:nvSpPr>
        <p:spPr bwMode="auto">
          <a:xfrm>
            <a:off x="3748088" y="1720850"/>
            <a:ext cx="274637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246688" y="1198563"/>
            <a:ext cx="3549650" cy="2138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779" name="TextBox 13"/>
          <p:cNvSpPr txBox="1">
            <a:spLocks noChangeArrowheads="1"/>
          </p:cNvSpPr>
          <p:nvPr/>
        </p:nvSpPr>
        <p:spPr bwMode="auto">
          <a:xfrm>
            <a:off x="287338" y="3352800"/>
            <a:ext cx="1185862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/>
              <a:t>* =p&lt;0.05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Summary</a:t>
            </a:r>
          </a:p>
        </p:txBody>
      </p:sp>
      <p:sp>
        <p:nvSpPr>
          <p:cNvPr id="36867" name="Rectangle 3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94347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GB" u="sng" smtClean="0"/>
              <a:t>DNA - 23andMe</a:t>
            </a:r>
          </a:p>
          <a:p>
            <a:pPr>
              <a:buFont typeface="Arial" charset="0"/>
              <a:buNone/>
            </a:pPr>
            <a:r>
              <a:rPr lang="en-GB" smtClean="0"/>
              <a:t>	- Increased risks &amp; decreased risks</a:t>
            </a:r>
          </a:p>
          <a:p>
            <a:pPr>
              <a:buFont typeface="Arial" charset="0"/>
              <a:buNone/>
            </a:pPr>
            <a:r>
              <a:rPr lang="en-GB" smtClean="0"/>
              <a:t>    - Drug response</a:t>
            </a:r>
          </a:p>
          <a:p>
            <a:pPr>
              <a:buFont typeface="Arial" charset="0"/>
              <a:buNone/>
            </a:pPr>
            <a:endParaRPr lang="en-GB" smtClean="0"/>
          </a:p>
          <a:p>
            <a:pPr>
              <a:buFont typeface="Arial" charset="0"/>
              <a:buNone/>
            </a:pPr>
            <a:r>
              <a:rPr lang="en-GB" u="sng" smtClean="0"/>
              <a:t>Brain performance tracking</a:t>
            </a:r>
          </a:p>
          <a:p>
            <a:pPr>
              <a:buFont typeface="Arial" charset="0"/>
              <a:buNone/>
            </a:pPr>
            <a:r>
              <a:rPr lang="en-GB" smtClean="0"/>
              <a:t>	- Quantified mind</a:t>
            </a:r>
          </a:p>
          <a:p>
            <a:pPr>
              <a:buFont typeface="Arial" charset="0"/>
              <a:buNone/>
            </a:pPr>
            <a:r>
              <a:rPr lang="en-GB" smtClean="0"/>
              <a:t>	- For ME Bulletproof coffee works </a:t>
            </a:r>
            <a:r>
              <a:rPr lang="en-GB" smtClean="0">
                <a:sym typeface="Wingdings" pitchFamily="2" charset="2"/>
              </a:rPr>
              <a:t></a:t>
            </a:r>
            <a:endParaRPr lang="en-GB" smtClean="0"/>
          </a:p>
          <a:p>
            <a:pPr lvl="1"/>
            <a:endParaRPr lang="en-GB" u="sng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7" name="Picture 3" descr="logogf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13025" y="1539875"/>
            <a:ext cx="3971925" cy="1751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18" name="TextBox 4"/>
          <p:cNvSpPr txBox="1">
            <a:spLocks noChangeArrowheads="1"/>
          </p:cNvSpPr>
          <p:nvPr/>
        </p:nvSpPr>
        <p:spPr bwMode="auto">
          <a:xfrm>
            <a:off x="2916238" y="4246563"/>
            <a:ext cx="29337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err="1">
                <a:latin typeface="Calibri" pitchFamily="34" charset="0"/>
              </a:rPr>
              <a:t>www.GourmetFocus.co.uk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34819" name="TextBox 5"/>
          <p:cNvSpPr txBox="1">
            <a:spLocks noChangeArrowheads="1"/>
          </p:cNvSpPr>
          <p:nvPr/>
        </p:nvSpPr>
        <p:spPr bwMode="auto">
          <a:xfrm>
            <a:off x="2911475" y="4616450"/>
            <a:ext cx="20732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>
                <a:latin typeface="Calibri" pitchFamily="34" charset="0"/>
              </a:rPr>
              <a:t>@</a:t>
            </a:r>
            <a:r>
              <a:rPr lang="en-US" sz="2000" dirty="0" err="1">
                <a:latin typeface="Calibri" pitchFamily="34" charset="0"/>
              </a:rPr>
              <a:t>Gourmet_Focus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34820" name="TextBox 6"/>
          <p:cNvSpPr txBox="1">
            <a:spLocks noChangeArrowheads="1"/>
          </p:cNvSpPr>
          <p:nvPr/>
        </p:nvSpPr>
        <p:spPr bwMode="auto">
          <a:xfrm>
            <a:off x="2916238" y="4986338"/>
            <a:ext cx="30956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dirty="0" err="1">
                <a:latin typeface="Calibri" pitchFamily="34" charset="0"/>
              </a:rPr>
              <a:t>Owen@gourmetfocus.co.uk</a:t>
            </a:r>
            <a:endParaRPr lang="en-US" sz="2000" dirty="0">
              <a:latin typeface="Calibri" pitchFamily="34" charset="0"/>
            </a:endParaRPr>
          </a:p>
        </p:txBody>
      </p:sp>
      <p:sp>
        <p:nvSpPr>
          <p:cNvPr id="34821" name="TextBox 7"/>
          <p:cNvSpPr txBox="1">
            <a:spLocks noChangeArrowheads="1"/>
          </p:cNvSpPr>
          <p:nvPr/>
        </p:nvSpPr>
        <p:spPr bwMode="auto">
          <a:xfrm>
            <a:off x="2784475" y="3117850"/>
            <a:ext cx="3419475" cy="461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latin typeface="Copperplate Gothic Bold"/>
              </a:rPr>
              <a:t>#PerformSmarter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Content Placeholder 2"/>
          <p:cNvSpPr>
            <a:spLocks noGrp="1"/>
          </p:cNvSpPr>
          <p:nvPr>
            <p:ph idx="1"/>
          </p:nvPr>
        </p:nvSpPr>
        <p:spPr>
          <a:xfrm>
            <a:off x="457200" y="2298700"/>
            <a:ext cx="8229600" cy="685800"/>
          </a:xfrm>
        </p:spPr>
        <p:txBody>
          <a:bodyPr/>
          <a:lstStyle/>
          <a:p>
            <a:pPr algn="ctr" eaLnBrk="1" hangingPunct="1">
              <a:buFont typeface="Arial" charset="0"/>
              <a:buNone/>
            </a:pPr>
            <a:r>
              <a:rPr lang="en-US" smtClean="0">
                <a:latin typeface="Arial" charset="0"/>
                <a:cs typeface="Arial" charset="0"/>
              </a:rPr>
              <a:t>My genetics &amp; brain tracking</a:t>
            </a:r>
          </a:p>
        </p:txBody>
      </p:sp>
      <p:pic>
        <p:nvPicPr>
          <p:cNvPr id="16386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44888" y="160338"/>
            <a:ext cx="18288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82675" y="2984500"/>
            <a:ext cx="2857500" cy="284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8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67300" y="2984500"/>
            <a:ext cx="2590800" cy="2590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logogf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359150" y="5462588"/>
            <a:ext cx="2379663" cy="1049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3378200" y="6356350"/>
            <a:ext cx="2236788" cy="338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1600">
                <a:latin typeface="Copperplate Gothic Bold"/>
              </a:rPr>
              <a:t>Perform Smarter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3" name="Picture 3" descr="Photo 20-08-2013 12 29 27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2738" y="423863"/>
            <a:ext cx="2892425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4" name="Picture 4" descr="Photo 20-08-2013 12 40 24.jp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550150" y="-3327400"/>
            <a:ext cx="2892425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Photo 20-08-2013 12 44 04.jpg"/>
          <p:cNvPicPr>
            <a:picLocks noChangeAspect="1"/>
          </p:cNvPicPr>
          <p:nvPr/>
        </p:nvPicPr>
        <p:blipFill>
          <a:blip r:embed="rId5"/>
          <a:srcRect t="11311" b="9586"/>
          <a:stretch>
            <a:fillRect/>
          </a:stretch>
        </p:blipFill>
        <p:spPr bwMode="auto">
          <a:xfrm>
            <a:off x="312738" y="3232150"/>
            <a:ext cx="2160587" cy="2287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Photo 20-08-2013 14 57 23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11475" y="3360738"/>
            <a:ext cx="2890838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 descr="Photo 20-08-2013 12 36 24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513138" y="423863"/>
            <a:ext cx="2892425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 descr="me.gif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089650" y="3360738"/>
            <a:ext cx="2921000" cy="218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 descr="Photo 20-08-2013 12 40 24.jpg"/>
          <p:cNvPicPr>
            <a:picLocks noChangeAspect="1"/>
          </p:cNvPicPr>
          <p:nvPr/>
        </p:nvPicPr>
        <p:blipFill>
          <a:blip r:embed="rId9"/>
          <a:srcRect t="7191" b="10298"/>
          <a:stretch>
            <a:fillRect/>
          </a:stretch>
        </p:blipFill>
        <p:spPr bwMode="auto">
          <a:xfrm>
            <a:off x="6850063" y="423863"/>
            <a:ext cx="2160587" cy="238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21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22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23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24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Content Placeholder 2"/>
          <p:cNvSpPr>
            <a:spLocks noGrp="1"/>
          </p:cNvSpPr>
          <p:nvPr>
            <p:ph idx="1"/>
          </p:nvPr>
        </p:nvSpPr>
        <p:spPr>
          <a:xfrm>
            <a:off x="234950" y="423863"/>
            <a:ext cx="8739188" cy="5653087"/>
          </a:xfrm>
        </p:spPr>
        <p:txBody>
          <a:bodyPr/>
          <a:lstStyle/>
          <a:p>
            <a:pPr eaLnBrk="1" hangingPunct="1">
              <a:buFont typeface="Arial" charset="0"/>
              <a:buNone/>
            </a:pPr>
            <a:r>
              <a:rPr lang="en-US" smtClean="0"/>
              <a:t>Within 3 weeks of ordering had my genome data</a:t>
            </a:r>
          </a:p>
          <a:p>
            <a:pPr eaLnBrk="1" hangingPunct="1"/>
            <a:endParaRPr lang="en-US" smtClean="0"/>
          </a:p>
          <a:p>
            <a:pPr eaLnBrk="1" hangingPunct="1"/>
            <a:r>
              <a:rPr lang="en-US" smtClean="0"/>
              <a:t>Split up between health and ancestry</a:t>
            </a:r>
          </a:p>
          <a:p>
            <a:pPr eaLnBrk="1" hangingPunct="1"/>
            <a:r>
              <a:rPr lang="en-US" smtClean="0"/>
              <a:t>Health is split up into </a:t>
            </a:r>
          </a:p>
          <a:p>
            <a:pPr lvl="1" eaLnBrk="1" hangingPunct="1"/>
            <a:r>
              <a:rPr lang="en-US" smtClean="0"/>
              <a:t>Health risks</a:t>
            </a:r>
          </a:p>
          <a:p>
            <a:pPr lvl="1" eaLnBrk="1" hangingPunct="1"/>
            <a:r>
              <a:rPr lang="en-US" smtClean="0"/>
              <a:t>Drug response</a:t>
            </a:r>
          </a:p>
          <a:p>
            <a:pPr lvl="1" eaLnBrk="1" hangingPunct="1"/>
            <a:r>
              <a:rPr lang="en-US" smtClean="0"/>
              <a:t>Inherited conditions</a:t>
            </a:r>
          </a:p>
          <a:p>
            <a:pPr lvl="1" eaLnBrk="1" hangingPunct="1"/>
            <a:r>
              <a:rPr lang="en-US" smtClean="0"/>
              <a:t>Traits</a:t>
            </a:r>
          </a:p>
          <a:p>
            <a:pPr lvl="1" eaLnBrk="1" hangingPunct="1"/>
            <a:endParaRPr lang="en-US" smtClean="0"/>
          </a:p>
        </p:txBody>
      </p:sp>
      <p:sp>
        <p:nvSpPr>
          <p:cNvPr id="3" name="TextBox 2"/>
          <p:cNvSpPr txBox="1"/>
          <p:nvPr/>
        </p:nvSpPr>
        <p:spPr>
          <a:xfrm>
            <a:off x="4394200" y="2185988"/>
            <a:ext cx="4749800" cy="25542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3200" dirty="0">
                <a:latin typeface="+mn-lt"/>
              </a:rPr>
              <a:t>Ancestry is split up into</a:t>
            </a:r>
          </a:p>
          <a:p>
            <a:pPr marL="971550" lvl="1" indent="-514350">
              <a:buFontTx/>
              <a:buChar char="-"/>
              <a:defRPr/>
            </a:pPr>
            <a:r>
              <a:rPr lang="en-US" sz="3200" dirty="0">
                <a:latin typeface="+mn-lt"/>
              </a:rPr>
              <a:t>Parental line</a:t>
            </a:r>
          </a:p>
          <a:p>
            <a:pPr marL="971550" lvl="1" indent="-514350">
              <a:buFontTx/>
              <a:buChar char="-"/>
              <a:defRPr/>
            </a:pPr>
            <a:r>
              <a:rPr lang="en-US" sz="3200" dirty="0">
                <a:latin typeface="+mn-lt"/>
              </a:rPr>
              <a:t>Maternal line</a:t>
            </a:r>
          </a:p>
          <a:p>
            <a:pPr marL="971550" lvl="1" indent="-514350">
              <a:buFontTx/>
              <a:buChar char="-"/>
              <a:defRPr/>
            </a:pPr>
            <a:r>
              <a:rPr lang="en-US" sz="3200" dirty="0">
                <a:latin typeface="+mn-lt"/>
              </a:rPr>
              <a:t>Neanderthal ancestry</a:t>
            </a:r>
          </a:p>
          <a:p>
            <a:pPr marL="971550" lvl="1" indent="-514350">
              <a:buFontTx/>
              <a:buChar char="-"/>
              <a:defRPr/>
            </a:pPr>
            <a:endParaRPr lang="en-US" sz="3200" dirty="0">
              <a:latin typeface="+mn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24450" y="4297363"/>
            <a:ext cx="3468688" cy="2160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29" name="Picture 9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23038" y="2057400"/>
            <a:ext cx="2520950" cy="2519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6" descr="Screenshot 2013-10-28 00.45.01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6523038" cy="3216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7" descr="Screenshot 2013-10-28 00.46.16.png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2863" y="3494088"/>
            <a:ext cx="6480175" cy="33639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Box 8"/>
          <p:cNvSpPr txBox="1">
            <a:spLocks noChangeArrowheads="1"/>
          </p:cNvSpPr>
          <p:nvPr/>
        </p:nvSpPr>
        <p:spPr bwMode="auto">
          <a:xfrm>
            <a:off x="6896100" y="3498850"/>
            <a:ext cx="1793875" cy="831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400">
                <a:cs typeface="Arial" charset="0"/>
              </a:rPr>
              <a:t>Parkinsons</a:t>
            </a:r>
          </a:p>
          <a:p>
            <a:r>
              <a:rPr lang="en-US" sz="2400">
                <a:cs typeface="Arial" charset="0"/>
              </a:rPr>
              <a:t>Alzheimer’s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7" name="Picture 4" descr="Screenshot 2013-10-28 00.48.42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4400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6" descr="Screenshot 2013-10-28 00.50.10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50850" y="1754188"/>
            <a:ext cx="7920038" cy="4838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5" name="Picture 3" descr="Screenshot 2013-10-28 00.53.34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2613" y="0"/>
            <a:ext cx="7996237" cy="474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creenshot 2013-10-28 01.07.25.png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58813" y="4995863"/>
            <a:ext cx="7920037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59" name="TextBox 6"/>
          <p:cNvSpPr txBox="1">
            <a:spLocks noChangeArrowheads="1"/>
          </p:cNvSpPr>
          <p:nvPr/>
        </p:nvSpPr>
        <p:spPr bwMode="auto">
          <a:xfrm>
            <a:off x="658813" y="5822950"/>
            <a:ext cx="7920037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>
                <a:latin typeface="Calibri" pitchFamily="34" charset="0"/>
              </a:rPr>
              <a:t>Genotyping – All probability, it’s fixed and can’t change it</a:t>
            </a:r>
          </a:p>
          <a:p>
            <a:r>
              <a:rPr lang="en-US">
                <a:latin typeface="Calibri" pitchFamily="34" charset="0"/>
              </a:rPr>
              <a:t>Can however change your environment</a:t>
            </a:r>
          </a:p>
        </p:txBody>
      </p:sp>
      <p:sp>
        <p:nvSpPr>
          <p:cNvPr id="26628" name="Oval 5"/>
          <p:cNvSpPr>
            <a:spLocks noChangeArrowheads="1"/>
          </p:cNvSpPr>
          <p:nvPr/>
        </p:nvSpPr>
        <p:spPr bwMode="auto">
          <a:xfrm>
            <a:off x="7639050" y="4884738"/>
            <a:ext cx="939800" cy="523875"/>
          </a:xfrm>
          <a:prstGeom prst="ellips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GB"/>
          </a:p>
        </p:txBody>
      </p:sp>
      <p:sp>
        <p:nvSpPr>
          <p:cNvPr id="26629" name="Text Box 6"/>
          <p:cNvSpPr txBox="1">
            <a:spLocks noChangeArrowheads="1"/>
          </p:cNvSpPr>
          <p:nvPr/>
        </p:nvSpPr>
        <p:spPr bwMode="auto">
          <a:xfrm>
            <a:off x="8531225" y="4984750"/>
            <a:ext cx="311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defTabSz="914400"/>
            <a:r>
              <a:rPr lang="en-GB"/>
              <a:t>!!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59" grpId="0"/>
      <p:bldP spid="26628" grpId="0" animBg="1"/>
      <p:bldP spid="2662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3" name="Picture 4" descr="coffee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463925" y="277813"/>
            <a:ext cx="4551363" cy="3548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4" name="TextBox 5"/>
          <p:cNvSpPr txBox="1">
            <a:spLocks noChangeArrowheads="1"/>
          </p:cNvSpPr>
          <p:nvPr/>
        </p:nvSpPr>
        <p:spPr bwMode="auto">
          <a:xfrm>
            <a:off x="801688" y="1325563"/>
            <a:ext cx="2265362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Bulletproof Coffee:</a:t>
            </a:r>
          </a:p>
          <a:p>
            <a:r>
              <a:rPr lang="en-US">
                <a:latin typeface="Calibri" pitchFamily="34" charset="0"/>
              </a:rPr>
              <a:t>30g grass fed butter</a:t>
            </a:r>
          </a:p>
          <a:p>
            <a:r>
              <a:rPr lang="en-US">
                <a:latin typeface="Calibri" pitchFamily="34" charset="0"/>
              </a:rPr>
              <a:t>10ml coconut/MCT oil</a:t>
            </a:r>
          </a:p>
        </p:txBody>
      </p:sp>
      <p:sp>
        <p:nvSpPr>
          <p:cNvPr id="28675" name="TextBox 6"/>
          <p:cNvSpPr txBox="1">
            <a:spLocks noChangeArrowheads="1"/>
          </p:cNvSpPr>
          <p:nvPr/>
        </p:nvSpPr>
        <p:spPr bwMode="auto">
          <a:xfrm>
            <a:off x="1827213" y="4125913"/>
            <a:ext cx="5486400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>
                <a:latin typeface="Calibri" pitchFamily="34" charset="0"/>
              </a:rPr>
              <a:t>Short term memory, processing capability, reaction time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rcRect t="36928" b="34386"/>
          <a:stretch>
            <a:fillRect/>
          </a:stretch>
        </p:blipFill>
        <p:spPr bwMode="auto">
          <a:xfrm>
            <a:off x="2887663" y="4618038"/>
            <a:ext cx="3930650" cy="1130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1827213" y="5748338"/>
            <a:ext cx="5605462" cy="36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/>
              <a:t>www.quantified-mind.com/experiment/gourmet_focus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1" name="Picture 3"/>
          <p:cNvPicPr>
            <a:picLocks noChangeAspect="1"/>
          </p:cNvPicPr>
          <p:nvPr/>
        </p:nvPicPr>
        <p:blipFill>
          <a:blip r:embed="rId3"/>
          <a:srcRect r="3510" b="8096"/>
          <a:stretch>
            <a:fillRect/>
          </a:stretch>
        </p:blipFill>
        <p:spPr bwMode="auto">
          <a:xfrm>
            <a:off x="249238" y="228600"/>
            <a:ext cx="3676650" cy="3081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rcRect l="4305" t="7010" r="8849" b="12479"/>
          <a:stretch>
            <a:fillRect/>
          </a:stretch>
        </p:blipFill>
        <p:spPr bwMode="auto">
          <a:xfrm>
            <a:off x="4473575" y="414338"/>
            <a:ext cx="4060825" cy="2125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Screenshot 2013-10-28 01.34.58.png"/>
          <p:cNvPicPr>
            <a:picLocks noChangeAspect="1"/>
          </p:cNvPicPr>
          <p:nvPr/>
        </p:nvPicPr>
        <p:blipFill>
          <a:blip r:embed="rId5"/>
          <a:srcRect r="19014" b="13567"/>
          <a:stretch>
            <a:fillRect/>
          </a:stretch>
        </p:blipFill>
        <p:spPr bwMode="auto">
          <a:xfrm>
            <a:off x="100013" y="3563938"/>
            <a:ext cx="3959225" cy="307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 descr="Screenshot 2013-10-28 01.38.07.png"/>
          <p:cNvPicPr>
            <a:picLocks noChangeAspect="1"/>
          </p:cNvPicPr>
          <p:nvPr/>
        </p:nvPicPr>
        <p:blipFill>
          <a:blip r:embed="rId6"/>
          <a:srcRect l="1086" r="3827" b="19408"/>
          <a:stretch>
            <a:fillRect/>
          </a:stretch>
        </p:blipFill>
        <p:spPr bwMode="auto">
          <a:xfrm>
            <a:off x="4327525" y="3563938"/>
            <a:ext cx="4398963" cy="2470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4287</TotalTime>
  <Words>116</Words>
  <Application>Microsoft Macintosh PowerPoint</Application>
  <PresentationFormat>On-screen Show (4:3)</PresentationFormat>
  <Paragraphs>43</Paragraphs>
  <Slides>12</Slides>
  <Notes>11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Results</vt:lpstr>
      <vt:lpstr>Summary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Owen Bain</dc:creator>
  <cp:lastModifiedBy>Ken Snyder</cp:lastModifiedBy>
  <cp:revision>11</cp:revision>
  <dcterms:created xsi:type="dcterms:W3CDTF">2013-10-29T14:06:07Z</dcterms:created>
  <dcterms:modified xsi:type="dcterms:W3CDTF">2013-11-01T13:26:07Z</dcterms:modified>
</cp:coreProperties>
</file>